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62" r:id="rId7"/>
    <p:sldId id="289" r:id="rId8"/>
    <p:sldId id="290" r:id="rId9"/>
    <p:sldId id="291" r:id="rId10"/>
    <p:sldId id="294" r:id="rId11"/>
    <p:sldId id="297" r:id="rId12"/>
    <p:sldId id="295" r:id="rId13"/>
    <p:sldId id="296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16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Tenorite" panose="00000500000000000000" pitchFamily="2" charset="0"/>
                <a:ea typeface="+mn-ea"/>
                <a:cs typeface="+mn-cs"/>
              </a:defRPr>
            </a:pPr>
            <a:r>
              <a:rPr lang="ro-RO"/>
              <a:t>Clasificarea</a:t>
            </a:r>
            <a:r>
              <a:rPr lang="ro-RO" baseline="0"/>
              <a:t> metodelor de transport</a:t>
            </a:r>
          </a:p>
          <a:p>
            <a:pPr>
              <a:defRPr/>
            </a:pPr>
            <a:r>
              <a:rPr lang="ro-RO" baseline="0"/>
              <a:t>dupa popularitate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Tenorite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74-4857-96BA-DA59134CD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74-4857-96BA-DA59134CD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74-4857-96BA-DA59134CDA1C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74-4857-96BA-DA59134CDA1C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B74-4857-96BA-DA59134CDA1C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B74-4857-96BA-DA59134CDA1C}"/>
              </c:ext>
            </c:extLst>
          </c:dPt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74-4857-96BA-DA59134C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Tenorite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Sheet1!$A$1:$F$1</c:f>
              <c:strCache>
                <c:ptCount val="6"/>
                <c:pt idx="0">
                  <c:v>Transport public tradițional</c:v>
                </c:pt>
                <c:pt idx="1">
                  <c:v>Vehicule private</c:v>
                </c:pt>
                <c:pt idx="2">
                  <c:v>Micromobilitate</c:v>
                </c:pt>
                <c:pt idx="3">
                  <c:v>Taxi</c:v>
                </c:pt>
                <c:pt idx="4">
                  <c:v>Mersul pe jos</c:v>
                </c:pt>
                <c:pt idx="5">
                  <c:v>Alte forme de transport</c:v>
                </c:pt>
              </c:strCache>
            </c:strRef>
          </c:cat>
          <c:val>
            <c:numRef>
              <c:f>Sheet1!$A$2:$F$2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16</c:v>
                </c:pt>
                <c:pt idx="3">
                  <c:v>2</c:v>
                </c:pt>
                <c:pt idx="4">
                  <c:v>14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B74-4857-96BA-DA59134CDA1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enorite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aseline="0">
          <a:latin typeface="Tenorite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0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7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0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8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3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7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8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37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7C0C766E-873B-AB95-7F75-09B7E3EB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</a:t>
            </a:fld>
            <a:endParaRPr lang="en-US">
              <a:latin typeface="+mj-lt"/>
            </a:endParaRPr>
          </a:p>
        </p:txBody>
      </p:sp>
      <p:pic>
        <p:nvPicPr>
          <p:cNvPr id="97" name="Picture 96" descr="UPB Identitate Vizuală / LOGO - Universitatea Politehnica din Bucuresti">
            <a:extLst>
              <a:ext uri="{FF2B5EF4-FFF2-40B4-BE49-F238E27FC236}">
                <a16:creationId xmlns:a16="http://schemas.microsoft.com/office/drawing/2014/main" id="{6F441EEB-674C-25BB-16C6-561F15DA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09" y="495753"/>
            <a:ext cx="1241713" cy="12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Facultatea de Electronică, Telecomunicații și Tehnologia Informației -  Universitatea Politehnica din Bucuresti">
            <a:extLst>
              <a:ext uri="{FF2B5EF4-FFF2-40B4-BE49-F238E27FC236}">
                <a16:creationId xmlns:a16="http://schemas.microsoft.com/office/drawing/2014/main" id="{F068D4FD-82FF-8B4F-8CB5-B5EFB778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79" y="495753"/>
            <a:ext cx="1214125" cy="12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3">
            <a:extLst>
              <a:ext uri="{FF2B5EF4-FFF2-40B4-BE49-F238E27FC236}">
                <a16:creationId xmlns:a16="http://schemas.microsoft.com/office/drawing/2014/main" id="{DBCC5723-3954-8F3A-0A3D-0D5C24A38142}"/>
              </a:ext>
            </a:extLst>
          </p:cNvPr>
          <p:cNvSpPr txBox="1"/>
          <p:nvPr/>
        </p:nvSpPr>
        <p:spPr>
          <a:xfrm>
            <a:off x="3083420" y="675743"/>
            <a:ext cx="6025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Universitatea</a:t>
            </a:r>
            <a:r>
              <a:rPr lang="en-US" dirty="0">
                <a:latin typeface="+mj-lt"/>
              </a:rPr>
              <a:t> POLITEHNICA din </a:t>
            </a:r>
            <a:r>
              <a:rPr lang="ro-RO" dirty="0">
                <a:latin typeface="+mj-lt"/>
              </a:rPr>
              <a:t>București</a:t>
            </a:r>
          </a:p>
          <a:p>
            <a:pPr algn="ctr"/>
            <a:r>
              <a:rPr lang="ro-RO" sz="1600" dirty="0">
                <a:latin typeface="+mj-lt"/>
              </a:rPr>
              <a:t>Facultatea de Electronică, Telecomunicații și Tehnologia Informației</a:t>
            </a:r>
            <a:endParaRPr lang="en-US" sz="1600" dirty="0">
              <a:latin typeface="+mj-lt"/>
            </a:endParaRP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9981B582-8692-CCFC-9B68-F56922CC68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48442" y="2209306"/>
            <a:ext cx="9895114" cy="1214125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SISTEM DE MONITORIZARE AL BATERIILOR PENTRU APLICAȚII DE TENSIUNI JOASE</a:t>
            </a:r>
            <a:endParaRPr lang="en-US" dirty="0"/>
          </a:p>
        </p:txBody>
      </p:sp>
      <p:pic>
        <p:nvPicPr>
          <p:cNvPr id="102" name="Picture 101" descr="A picture containing graphics, screenshot, font, graphic design&#10;&#10;Description automatically generated">
            <a:extLst>
              <a:ext uri="{FF2B5EF4-FFF2-40B4-BE49-F238E27FC236}">
                <a16:creationId xmlns:a16="http://schemas.microsoft.com/office/drawing/2014/main" id="{A0DF78C2-A42B-459A-FF43-6BA7AF4C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74" y="5725125"/>
            <a:ext cx="1527047" cy="813787"/>
          </a:xfrm>
          <a:prstGeom prst="rect">
            <a:avLst/>
          </a:prstGeom>
        </p:spPr>
      </p:pic>
      <p:sp>
        <p:nvSpPr>
          <p:cNvPr id="103" name="Subtitle 2">
            <a:extLst>
              <a:ext uri="{FF2B5EF4-FFF2-40B4-BE49-F238E27FC236}">
                <a16:creationId xmlns:a16="http://schemas.microsoft.com/office/drawing/2014/main" id="{5997B07F-50D7-E95A-5D48-7254785447F1}"/>
              </a:ext>
            </a:extLst>
          </p:cNvPr>
          <p:cNvSpPr>
            <a:spLocks noGrp="1"/>
          </p:cNvSpPr>
          <p:nvPr/>
        </p:nvSpPr>
        <p:spPr>
          <a:xfrm>
            <a:off x="1001157" y="4337123"/>
            <a:ext cx="292281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Conducători științifici: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Ș.L. Dr. Ing. Bîră Călin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Ing. Durlă Ioan-Cristian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6C83319C-2690-9EE2-B479-06C3E440659B}"/>
              </a:ext>
            </a:extLst>
          </p:cNvPr>
          <p:cNvSpPr>
            <a:spLocks noGrp="1"/>
          </p:cNvSpPr>
          <p:nvPr/>
        </p:nvSpPr>
        <p:spPr>
          <a:xfrm>
            <a:off x="8254233" y="4341440"/>
            <a:ext cx="292281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Absolvent: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Micu Petru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8D67D-04F7-56E3-528B-95777717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87" y="136525"/>
            <a:ext cx="10184842" cy="569372"/>
          </a:xfrm>
        </p:spPr>
        <p:txBody>
          <a:bodyPr/>
          <a:lstStyle/>
          <a:p>
            <a:r>
              <a:rPr lang="ro-RO" dirty="0"/>
              <a:t>Demonstrația practică a proiectului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E274B-013F-E448-E575-B73CF15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Meeting with Petru Micu-20230705_050548-Meeting Recording">
            <a:hlinkClick r:id="" action="ppaction://media"/>
            <a:extLst>
              <a:ext uri="{FF2B5EF4-FFF2-40B4-BE49-F238E27FC236}">
                <a16:creationId xmlns:a16="http://schemas.microsoft.com/office/drawing/2014/main" id="{D886EA11-B607-44C9-232E-33267060D9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90" end="122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078" y="776289"/>
            <a:ext cx="10057860" cy="5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7C0C766E-873B-AB95-7F75-09B7E3EB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+mj-lt"/>
              </a:rPr>
              <a:pPr/>
              <a:t>11</a:t>
            </a:fld>
            <a:endParaRPr lang="en-US">
              <a:latin typeface="+mj-lt"/>
            </a:endParaRPr>
          </a:p>
        </p:txBody>
      </p:sp>
      <p:pic>
        <p:nvPicPr>
          <p:cNvPr id="97" name="Picture 96" descr="UPB Identitate Vizuală / LOGO - Universitatea Politehnica din Bucuresti">
            <a:extLst>
              <a:ext uri="{FF2B5EF4-FFF2-40B4-BE49-F238E27FC236}">
                <a16:creationId xmlns:a16="http://schemas.microsoft.com/office/drawing/2014/main" id="{6F441EEB-674C-25BB-16C6-561F15DA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09" y="495753"/>
            <a:ext cx="1241713" cy="12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Facultatea de Electronică, Telecomunicații și Tehnologia Informației -  Universitatea Politehnica din Bucuresti">
            <a:extLst>
              <a:ext uri="{FF2B5EF4-FFF2-40B4-BE49-F238E27FC236}">
                <a16:creationId xmlns:a16="http://schemas.microsoft.com/office/drawing/2014/main" id="{F068D4FD-82FF-8B4F-8CB5-B5EFB778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79" y="495753"/>
            <a:ext cx="1214125" cy="12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3">
            <a:extLst>
              <a:ext uri="{FF2B5EF4-FFF2-40B4-BE49-F238E27FC236}">
                <a16:creationId xmlns:a16="http://schemas.microsoft.com/office/drawing/2014/main" id="{DBCC5723-3954-8F3A-0A3D-0D5C24A38142}"/>
              </a:ext>
            </a:extLst>
          </p:cNvPr>
          <p:cNvSpPr txBox="1"/>
          <p:nvPr/>
        </p:nvSpPr>
        <p:spPr>
          <a:xfrm>
            <a:off x="3083420" y="675743"/>
            <a:ext cx="6025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+mj-lt"/>
              </a:rPr>
              <a:t>Universitatea</a:t>
            </a:r>
            <a:r>
              <a:rPr lang="en-US" dirty="0">
                <a:latin typeface="+mj-lt"/>
              </a:rPr>
              <a:t> POLITEHNICA din </a:t>
            </a:r>
            <a:r>
              <a:rPr lang="ro-RO" dirty="0">
                <a:latin typeface="+mj-lt"/>
              </a:rPr>
              <a:t>București</a:t>
            </a:r>
          </a:p>
          <a:p>
            <a:pPr algn="ctr"/>
            <a:r>
              <a:rPr lang="ro-RO" sz="1600" dirty="0">
                <a:latin typeface="+mj-lt"/>
              </a:rPr>
              <a:t>Facultatea de Electronică, Telecomunicații și Tehnologia Informației</a:t>
            </a:r>
            <a:endParaRPr lang="en-US" sz="1600" dirty="0">
              <a:latin typeface="+mj-lt"/>
            </a:endParaRP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9981B582-8692-CCFC-9B68-F56922CC68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48442" y="2209306"/>
            <a:ext cx="9895114" cy="1214125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SISTEM DE MONITORIZARE AL BATERIILOR PENTRU APLICAȚII DE TENSIUNI JOASE</a:t>
            </a:r>
            <a:endParaRPr lang="en-US" dirty="0"/>
          </a:p>
        </p:txBody>
      </p:sp>
      <p:pic>
        <p:nvPicPr>
          <p:cNvPr id="102" name="Picture 101" descr="A picture containing graphics, screenshot, font, graphic design&#10;&#10;Description automatically generated">
            <a:extLst>
              <a:ext uri="{FF2B5EF4-FFF2-40B4-BE49-F238E27FC236}">
                <a16:creationId xmlns:a16="http://schemas.microsoft.com/office/drawing/2014/main" id="{A0DF78C2-A42B-459A-FF43-6BA7AF4C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74" y="5725125"/>
            <a:ext cx="1527047" cy="813787"/>
          </a:xfrm>
          <a:prstGeom prst="rect">
            <a:avLst/>
          </a:prstGeom>
        </p:spPr>
      </p:pic>
      <p:sp>
        <p:nvSpPr>
          <p:cNvPr id="103" name="Subtitle 2">
            <a:extLst>
              <a:ext uri="{FF2B5EF4-FFF2-40B4-BE49-F238E27FC236}">
                <a16:creationId xmlns:a16="http://schemas.microsoft.com/office/drawing/2014/main" id="{5997B07F-50D7-E95A-5D48-7254785447F1}"/>
              </a:ext>
            </a:extLst>
          </p:cNvPr>
          <p:cNvSpPr>
            <a:spLocks noGrp="1"/>
          </p:cNvSpPr>
          <p:nvPr/>
        </p:nvSpPr>
        <p:spPr>
          <a:xfrm>
            <a:off x="1001157" y="4337123"/>
            <a:ext cx="292281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Conducători științifici: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Ș.L. Dr. Ing. Bîră Călin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Ing. Durlă Ioan-Cristian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6C83319C-2690-9EE2-B479-06C3E440659B}"/>
              </a:ext>
            </a:extLst>
          </p:cNvPr>
          <p:cNvSpPr>
            <a:spLocks noGrp="1"/>
          </p:cNvSpPr>
          <p:nvPr/>
        </p:nvSpPr>
        <p:spPr>
          <a:xfrm>
            <a:off x="8254233" y="4341440"/>
            <a:ext cx="292281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Absolvent:</a:t>
            </a:r>
          </a:p>
          <a:p>
            <a:pPr algn="ctr"/>
            <a:r>
              <a:rPr lang="ro-RO" b="1" dirty="0">
                <a:solidFill>
                  <a:schemeClr val="tx1"/>
                </a:solidFill>
                <a:latin typeface="+mj-lt"/>
              </a:rPr>
              <a:t>Micu Petru</a:t>
            </a:r>
          </a:p>
        </p:txBody>
      </p:sp>
    </p:spTree>
    <p:extLst>
      <p:ext uri="{BB962C8B-B14F-4D97-AF65-F5344CB8AC3E}">
        <p14:creationId xmlns:p14="http://schemas.microsoft.com/office/powerpoint/2010/main" val="10981888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3" y="-26995"/>
            <a:ext cx="5111750" cy="1204912"/>
          </a:xfrm>
        </p:spPr>
        <p:txBody>
          <a:bodyPr/>
          <a:lstStyle/>
          <a:p>
            <a:r>
              <a:rPr lang="ro-RO" dirty="0"/>
              <a:t>Conținut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0" name="Picture 9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DEDF42-4A09-CC75-B1F2-48AE52FC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970257"/>
            <a:ext cx="618139" cy="451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2CF17-F71A-E00E-B54F-E413536D7673}"/>
              </a:ext>
            </a:extLst>
          </p:cNvPr>
          <p:cNvSpPr txBox="1"/>
          <p:nvPr/>
        </p:nvSpPr>
        <p:spPr>
          <a:xfrm>
            <a:off x="499940" y="2011128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pic>
        <p:nvPicPr>
          <p:cNvPr id="12" name="Picture 11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4F1EDE-9D63-AD33-7599-B3C08578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2596085"/>
            <a:ext cx="618139" cy="451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089B0E-28B5-133E-E611-996C34B5BAAE}"/>
              </a:ext>
            </a:extLst>
          </p:cNvPr>
          <p:cNvSpPr txBox="1"/>
          <p:nvPr/>
        </p:nvSpPr>
        <p:spPr>
          <a:xfrm>
            <a:off x="499941" y="2636956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pic>
        <p:nvPicPr>
          <p:cNvPr id="14" name="Picture 13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7A6BDFBD-A15B-CC2B-E5D5-58E96B0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3262785"/>
            <a:ext cx="618139" cy="45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DEAE2A-3296-DB99-98BA-74BF00E74845}"/>
              </a:ext>
            </a:extLst>
          </p:cNvPr>
          <p:cNvSpPr txBox="1"/>
          <p:nvPr/>
        </p:nvSpPr>
        <p:spPr>
          <a:xfrm>
            <a:off x="499941" y="3303656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pic>
        <p:nvPicPr>
          <p:cNvPr id="16" name="Picture 15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2167FA30-6D9E-9605-8FE9-10A4D78B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3929485"/>
            <a:ext cx="618139" cy="4510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33DE1E-2D8D-8B8E-7BDE-05ADE5B66C1B}"/>
              </a:ext>
            </a:extLst>
          </p:cNvPr>
          <p:cNvSpPr txBox="1"/>
          <p:nvPr/>
        </p:nvSpPr>
        <p:spPr>
          <a:xfrm>
            <a:off x="499941" y="3970356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pic>
        <p:nvPicPr>
          <p:cNvPr id="18" name="Picture 17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455B121C-75AB-664A-D24A-ABA2C491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3" y="4596185"/>
            <a:ext cx="470620" cy="343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897D5-7CAC-2A5D-2DF6-E9B77E6700B8}"/>
              </a:ext>
            </a:extLst>
          </p:cNvPr>
          <p:cNvSpPr txBox="1"/>
          <p:nvPr/>
        </p:nvSpPr>
        <p:spPr>
          <a:xfrm>
            <a:off x="970562" y="4585734"/>
            <a:ext cx="5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4.1</a:t>
            </a:r>
            <a:endParaRPr lang="en-US" dirty="0"/>
          </a:p>
        </p:txBody>
      </p:sp>
      <p:pic>
        <p:nvPicPr>
          <p:cNvPr id="20" name="Picture 19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D0A40064-0E40-B289-D288-DD61C650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3" y="5084794"/>
            <a:ext cx="470620" cy="3434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740E39-0BF4-9B26-C7B8-6E71A37B8C90}"/>
              </a:ext>
            </a:extLst>
          </p:cNvPr>
          <p:cNvSpPr txBox="1"/>
          <p:nvPr/>
        </p:nvSpPr>
        <p:spPr>
          <a:xfrm>
            <a:off x="937174" y="5080532"/>
            <a:ext cx="5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4.2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302CF1-99FF-44E4-48C4-E6E320A2AE11}"/>
              </a:ext>
            </a:extLst>
          </p:cNvPr>
          <p:cNvSpPr txBox="1"/>
          <p:nvPr/>
        </p:nvSpPr>
        <p:spPr>
          <a:xfrm>
            <a:off x="1118079" y="1970257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Viitorul mobilității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8C760-DD47-34A1-5316-075FB7733A00}"/>
              </a:ext>
            </a:extLst>
          </p:cNvPr>
          <p:cNvSpPr txBox="1"/>
          <p:nvPr/>
        </p:nvSpPr>
        <p:spPr>
          <a:xfrm>
            <a:off x="1118079" y="2636956"/>
            <a:ext cx="540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Importanța sistemelor de monitorizare ale bateriilor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03108F-C46E-A3B9-E7E3-E29A1A9B2511}"/>
              </a:ext>
            </a:extLst>
          </p:cNvPr>
          <p:cNvSpPr txBox="1"/>
          <p:nvPr/>
        </p:nvSpPr>
        <p:spPr>
          <a:xfrm>
            <a:off x="1118080" y="3307103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Obiectivele proiectului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1445BD-E397-2E9B-AEA9-894C04226165}"/>
              </a:ext>
            </a:extLst>
          </p:cNvPr>
          <p:cNvSpPr txBox="1"/>
          <p:nvPr/>
        </p:nvSpPr>
        <p:spPr>
          <a:xfrm>
            <a:off x="1118079" y="3970356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Prezentarea tehnică a proiectului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2C075F-FE4A-A478-6731-62C8D7755FFC}"/>
              </a:ext>
            </a:extLst>
          </p:cNvPr>
          <p:cNvSpPr txBox="1"/>
          <p:nvPr/>
        </p:nvSpPr>
        <p:spPr>
          <a:xfrm>
            <a:off x="1441183" y="4416819"/>
            <a:ext cx="517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Descrierea aplicației Low Voltage Battery Management System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F7E74-A952-987D-2B4A-DEA90AEE2FBA}"/>
              </a:ext>
            </a:extLst>
          </p:cNvPr>
          <p:cNvSpPr txBox="1"/>
          <p:nvPr/>
        </p:nvSpPr>
        <p:spPr>
          <a:xfrm>
            <a:off x="1431553" y="5071841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Descrierea interfeței grafice pentru depanare</a:t>
            </a:r>
            <a:endParaRPr lang="en-US" dirty="0"/>
          </a:p>
        </p:txBody>
      </p:sp>
      <p:pic>
        <p:nvPicPr>
          <p:cNvPr id="32" name="Picture 31" descr="A white circle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79D988DA-166E-3418-629B-EDE6F06B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5659191"/>
            <a:ext cx="618139" cy="4510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28C69C-D05F-3067-8435-6A3941B032C8}"/>
              </a:ext>
            </a:extLst>
          </p:cNvPr>
          <p:cNvSpPr txBox="1"/>
          <p:nvPr/>
        </p:nvSpPr>
        <p:spPr>
          <a:xfrm>
            <a:off x="499941" y="5700062"/>
            <a:ext cx="32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00AECE-2DA8-D3A8-2E98-D6EE9E5F5F6B}"/>
              </a:ext>
            </a:extLst>
          </p:cNvPr>
          <p:cNvSpPr txBox="1"/>
          <p:nvPr/>
        </p:nvSpPr>
        <p:spPr>
          <a:xfrm>
            <a:off x="1072096" y="5719937"/>
            <a:ext cx="477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Demonstrația practică a proiectului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0170"/>
            <a:ext cx="8421688" cy="1325563"/>
          </a:xfrm>
        </p:spPr>
        <p:txBody>
          <a:bodyPr/>
          <a:lstStyle/>
          <a:p>
            <a:r>
              <a:rPr lang="ro-RO" dirty="0"/>
              <a:t>1. Viitorul mobilității</a:t>
            </a:r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BB0E62C7-FDB2-5FA9-B884-A77855C16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00521"/>
              </p:ext>
            </p:extLst>
          </p:nvPr>
        </p:nvGraphicFramePr>
        <p:xfrm>
          <a:off x="6095999" y="1444913"/>
          <a:ext cx="5648599" cy="445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C0DE0B9-7350-30EA-B2A5-A59E1FE064EC}"/>
              </a:ext>
            </a:extLst>
          </p:cNvPr>
          <p:cNvSpPr txBox="1"/>
          <p:nvPr/>
        </p:nvSpPr>
        <p:spPr>
          <a:xfrm>
            <a:off x="693420" y="1407109"/>
            <a:ext cx="54025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Trafic intens - 91h pierdute anual în București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Poluare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Spațiu alocat parcărilor</a:t>
            </a:r>
          </a:p>
        </p:txBody>
      </p:sp>
      <p:pic>
        <p:nvPicPr>
          <p:cNvPr id="46" name="Picture 45" descr="A group of people riding scooters&#10;&#10;Description automatically generated">
            <a:extLst>
              <a:ext uri="{FF2B5EF4-FFF2-40B4-BE49-F238E27FC236}">
                <a16:creationId xmlns:a16="http://schemas.microsoft.com/office/drawing/2014/main" id="{F6E07CF0-A16F-F51B-1F97-1021ED40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8" y="4062594"/>
            <a:ext cx="3714477" cy="247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C681B6-FDA3-242C-5C5B-52B72B6F6A45}"/>
              </a:ext>
            </a:extLst>
          </p:cNvPr>
          <p:cNvSpPr txBox="1"/>
          <p:nvPr/>
        </p:nvSpPr>
        <p:spPr>
          <a:xfrm>
            <a:off x="693419" y="2737575"/>
            <a:ext cx="5402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Soluții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Electrificare– Baterii Li-Ion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Micromobilitate - Trotinete electrice, biciclete electrice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211A0-77A3-2714-F9DD-C19CB43D096E}"/>
              </a:ext>
            </a:extLst>
          </p:cNvPr>
          <p:cNvSpPr txBox="1"/>
          <p:nvPr/>
        </p:nvSpPr>
        <p:spPr>
          <a:xfrm>
            <a:off x="8691320" y="1981907"/>
            <a:ext cx="316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4A578E6-CEA6-7191-1DF3-BCE7CA5D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4" y="0"/>
            <a:ext cx="8421688" cy="1325563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2. Importanța sistemelor de monitorizare ale bateriilor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 descr="A green battery with a white lightning bolt and a red fire&#10;&#10;Description automatically generated with low confidence">
            <a:extLst>
              <a:ext uri="{FF2B5EF4-FFF2-40B4-BE49-F238E27FC236}">
                <a16:creationId xmlns:a16="http://schemas.microsoft.com/office/drawing/2014/main" id="{5FD8C525-9E35-11E8-8AA0-BADF6651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37" y="4787033"/>
            <a:ext cx="1565634" cy="156563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E8290FE-9196-017F-8948-F155EFA9E2FD}"/>
              </a:ext>
            </a:extLst>
          </p:cNvPr>
          <p:cNvSpPr txBox="1"/>
          <p:nvPr/>
        </p:nvSpPr>
        <p:spPr>
          <a:xfrm>
            <a:off x="846844" y="1577817"/>
            <a:ext cx="308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</a:rPr>
              <a:t>Siguranță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E1112A-6B93-3E8B-53E9-8286799C3425}"/>
              </a:ext>
            </a:extLst>
          </p:cNvPr>
          <p:cNvSpPr txBox="1"/>
          <p:nvPr/>
        </p:nvSpPr>
        <p:spPr>
          <a:xfrm>
            <a:off x="4521544" y="1577817"/>
            <a:ext cx="308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</a:rPr>
              <a:t>Performanță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CEAA37-41A3-C029-BB0F-AE54EBD7E8C7}"/>
              </a:ext>
            </a:extLst>
          </p:cNvPr>
          <p:cNvSpPr txBox="1"/>
          <p:nvPr/>
        </p:nvSpPr>
        <p:spPr>
          <a:xfrm>
            <a:off x="8335655" y="1577817"/>
            <a:ext cx="308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bg1"/>
                </a:solidFill>
              </a:rPr>
              <a:t>Diagnoză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8B64EF-1A56-45FE-20E3-3C58C117D5EA}"/>
              </a:ext>
            </a:extLst>
          </p:cNvPr>
          <p:cNvSpPr txBox="1"/>
          <p:nvPr/>
        </p:nvSpPr>
        <p:spPr>
          <a:xfrm>
            <a:off x="479792" y="2127562"/>
            <a:ext cx="380606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Protecție împotriva supraîncărcării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Protecție împotriva descărcării excesive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Prevenirea instabilității termice ale bateriilor Li-Ion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D2321-85DA-F9BB-78E2-1681D759AF9B}"/>
              </a:ext>
            </a:extLst>
          </p:cNvPr>
          <p:cNvSpPr txBox="1"/>
          <p:nvPr/>
        </p:nvSpPr>
        <p:spPr>
          <a:xfrm>
            <a:off x="4591249" y="2130540"/>
            <a:ext cx="379468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Estimarea stării de încărcare (SoC)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Estimarea stării de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ro-RO" dirty="0">
                <a:solidFill>
                  <a:schemeClr val="bg1"/>
                </a:solidFill>
              </a:rPr>
              <a:t>ănătate (SoH)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Gestionarea și eficientizarea utilizării energiei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E55030-2C34-3B6D-E3C7-A8FB54A6962A}"/>
              </a:ext>
            </a:extLst>
          </p:cNvPr>
          <p:cNvSpPr txBox="1"/>
          <p:nvPr/>
        </p:nvSpPr>
        <p:spPr>
          <a:xfrm>
            <a:off x="8397319" y="2127562"/>
            <a:ext cx="3794681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Detecția defecțiunilor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Monitorizarea parametrilor bateriei</a:t>
            </a:r>
          </a:p>
        </p:txBody>
      </p:sp>
      <p:pic>
        <p:nvPicPr>
          <p:cNvPr id="54" name="Picture 53" descr="A picture containing screenshot, digital clock, design&#10;&#10;Description automatically generated">
            <a:extLst>
              <a:ext uri="{FF2B5EF4-FFF2-40B4-BE49-F238E27FC236}">
                <a16:creationId xmlns:a16="http://schemas.microsoft.com/office/drawing/2014/main" id="{9741BC99-075B-9C02-444D-5B9FD6F8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930" y="4787033"/>
            <a:ext cx="1565634" cy="1565634"/>
          </a:xfrm>
          <a:prstGeom prst="rect">
            <a:avLst/>
          </a:prstGeom>
        </p:spPr>
      </p:pic>
      <p:pic>
        <p:nvPicPr>
          <p:cNvPr id="55" name="Picture 54" descr="A picture containing screenshot, graphics, clipart, graphic design&#10;&#10;Description automatically generated">
            <a:extLst>
              <a:ext uri="{FF2B5EF4-FFF2-40B4-BE49-F238E27FC236}">
                <a16:creationId xmlns:a16="http://schemas.microsoft.com/office/drawing/2014/main" id="{0A5135CF-34D8-71F6-DE7A-E5D0AE71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249" y="4739001"/>
            <a:ext cx="1613666" cy="16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7C4D5F9-D5D2-FF17-0936-DDFBE867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1DC4F8E-6B4B-2535-4406-B0C3860F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731" y="7909"/>
            <a:ext cx="8421688" cy="934771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3. Obiectivele Proiectului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D8FBB-A5B9-8548-66B3-E47F3EF7683E}"/>
              </a:ext>
            </a:extLst>
          </p:cNvPr>
          <p:cNvSpPr txBox="1"/>
          <p:nvPr/>
        </p:nvSpPr>
        <p:spPr>
          <a:xfrm>
            <a:off x="482792" y="1588973"/>
            <a:ext cx="56132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Implementarea componentei software pentru comunicarea cu dispozitivele BCC (Battery Cell Controller)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Implementarea software a sistemului de monitorizare</a:t>
            </a:r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Dezvoltarea interfeței grafice pentru diagnoză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Resurse folosite: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Microcontrolerul S32K344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Circuitul integrat MC33772C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Pachetul software 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2" name="Picture 3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E41996E-CF2D-F0D8-7FBF-BF0B5C12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5463"/>
            <a:ext cx="5668469" cy="31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44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1A700EC-97B7-440E-E4CF-C4B44034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F8FD66A-6C68-7A54-0220-BDF2F9F1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372"/>
            <a:ext cx="8421688" cy="984885"/>
          </a:xfrm>
        </p:spPr>
        <p:txBody>
          <a:bodyPr/>
          <a:lstStyle/>
          <a:p>
            <a:r>
              <a:rPr lang="ro-RO" dirty="0"/>
              <a:t>4. Prezentarea tehnică a proiectului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AD7E6-378D-A474-351E-84A83E9E44A8}"/>
              </a:ext>
            </a:extLst>
          </p:cNvPr>
          <p:cNvSpPr txBox="1"/>
          <p:nvPr/>
        </p:nvSpPr>
        <p:spPr>
          <a:xfrm>
            <a:off x="439943" y="1139567"/>
            <a:ext cx="48115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Aplicație: </a:t>
            </a:r>
            <a:r>
              <a:rPr lang="ro-RO" dirty="0"/>
              <a:t>Trotinetă electrică</a:t>
            </a:r>
          </a:p>
          <a:p>
            <a:endParaRPr lang="ro-RO" b="1" dirty="0"/>
          </a:p>
          <a:p>
            <a:r>
              <a:rPr lang="ro-RO" b="1" dirty="0"/>
              <a:t>Specificațiile bateriei simulate: </a:t>
            </a:r>
            <a:r>
              <a:rPr lang="ro-RO" dirty="0"/>
              <a:t>24V, 15</a:t>
            </a:r>
            <a:r>
              <a:rPr lang="en-US" dirty="0"/>
              <a:t>0</a:t>
            </a:r>
            <a:r>
              <a:rPr lang="ro-RO" dirty="0"/>
              <a:t>00mAh</a:t>
            </a:r>
          </a:p>
          <a:p>
            <a:endParaRPr lang="ro-RO" dirty="0"/>
          </a:p>
          <a:p>
            <a:r>
              <a:rPr lang="ro-RO" b="1" dirty="0"/>
              <a:t>Celule simulate: </a:t>
            </a:r>
            <a:r>
              <a:rPr lang="ro-RO" dirty="0"/>
              <a:t>30 x </a:t>
            </a:r>
            <a:r>
              <a:rPr lang="en-US" sz="1800" b="0" i="0" u="none" strike="noStrike" baseline="0" dirty="0">
                <a:latin typeface="CMR12"/>
              </a:rPr>
              <a:t>SAMSUNG 30Q INR18650</a:t>
            </a:r>
            <a:r>
              <a:rPr lang="ro-RO" sz="1800" b="0" i="0" u="none" strike="noStrike" baseline="0" dirty="0">
                <a:latin typeface="CMR12"/>
              </a:rPr>
              <a:t>, curent maxim 15A/4A</a:t>
            </a:r>
          </a:p>
          <a:p>
            <a:endParaRPr lang="ro-RO" dirty="0">
              <a:latin typeface="CMR12"/>
            </a:endParaRPr>
          </a:p>
        </p:txBody>
      </p:sp>
      <p:pic>
        <p:nvPicPr>
          <p:cNvPr id="30" name="Picture 29" descr="A group of green rectangles with black text&#10;&#10;Description automatically generated with low confidence">
            <a:extLst>
              <a:ext uri="{FF2B5EF4-FFF2-40B4-BE49-F238E27FC236}">
                <a16:creationId xmlns:a16="http://schemas.microsoft.com/office/drawing/2014/main" id="{2A488D36-790A-07A3-6C4C-78B68C75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44" y="4058726"/>
            <a:ext cx="4076700" cy="1533525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F0E200-7728-F82B-0D43-98B24854E873}"/>
              </a:ext>
            </a:extLst>
          </p:cNvPr>
          <p:cNvSpPr/>
          <p:nvPr/>
        </p:nvSpPr>
        <p:spPr>
          <a:xfrm>
            <a:off x="5100155" y="4190489"/>
            <a:ext cx="1221852" cy="6350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3E22E3-93E8-B8A2-1873-978E0DBFB645}"/>
              </a:ext>
            </a:extLst>
          </p:cNvPr>
          <p:cNvSpPr txBox="1"/>
          <p:nvPr/>
        </p:nvSpPr>
        <p:spPr>
          <a:xfrm>
            <a:off x="6858736" y="3429000"/>
            <a:ext cx="39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Monitorizarea a 6 tensiuni</a:t>
            </a:r>
            <a:endParaRPr lang="ro-RO" sz="1800" b="0" i="0" u="none" strike="noStrike" baseline="0" dirty="0">
              <a:latin typeface="CMR12"/>
            </a:endParaRPr>
          </a:p>
          <a:p>
            <a:endParaRPr lang="ro-RO" dirty="0">
              <a:latin typeface="CMR12"/>
            </a:endParaRPr>
          </a:p>
        </p:txBody>
      </p:sp>
      <p:pic>
        <p:nvPicPr>
          <p:cNvPr id="35" name="Picture 34" descr="A picture containing tool&#10;&#10;Description automatically generated with medium confidence">
            <a:extLst>
              <a:ext uri="{FF2B5EF4-FFF2-40B4-BE49-F238E27FC236}">
                <a16:creationId xmlns:a16="http://schemas.microsoft.com/office/drawing/2014/main" id="{0BBFE665-4FA9-BC69-7970-5B570C65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36" y="715908"/>
            <a:ext cx="3351116" cy="2454984"/>
          </a:xfrm>
          <a:prstGeom prst="rect">
            <a:avLst/>
          </a:prstGeom>
        </p:spPr>
      </p:pic>
      <p:pic>
        <p:nvPicPr>
          <p:cNvPr id="5" name="Picture 4" descr="A picture containing LEGO&#10;&#10;Description automatically generated">
            <a:extLst>
              <a:ext uri="{FF2B5EF4-FFF2-40B4-BE49-F238E27FC236}">
                <a16:creationId xmlns:a16="http://schemas.microsoft.com/office/drawing/2014/main" id="{D3573305-ACD0-8F51-7986-953CCA89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3" y="3149088"/>
            <a:ext cx="4486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66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936E32-583D-8898-FE85-D7FE74F0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o-RO" dirty="0"/>
              <a:t>4.1 Descrierea Aplicației low voltage battery management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92F4-F2BC-A6C9-E966-1CB3294A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EF67015-4007-9097-FC40-B0CAB1FB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2007394"/>
            <a:ext cx="3895725" cy="3667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16D09-357F-47DD-90E9-495DBE26A824}"/>
              </a:ext>
            </a:extLst>
          </p:cNvPr>
          <p:cNvSpPr txBox="1"/>
          <p:nvPr/>
        </p:nvSpPr>
        <p:spPr>
          <a:xfrm>
            <a:off x="508000" y="1729581"/>
            <a:ext cx="6126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Sistem de operare FreeRTOS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Măsoară curentul, temperatura și tensiunile celulelor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Estimează starea de încărcare (SoC) și de sănătate (SoH)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Echilibrează tensiunile celulelor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Detectează supratensiuni, subtensiuni și supracurenți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Decuplează bateria în situații critice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Trimite parametrii monitorizați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FreeMASTER</a:t>
            </a: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36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5F007-F679-67B6-A6A8-8EC240F5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4.1 Descrierea Aplicației low voltage battery management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8799A-B349-C3FA-8DCD-1ACC838A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16CD5C62-F326-18B2-8105-B098029E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69" y="1690688"/>
            <a:ext cx="7988661" cy="42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668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215C-4CFA-1A17-3AF0-D21642B5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137E2BC-D799-5FD0-BDBE-E67DD2D0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o-RO" dirty="0"/>
              <a:t>4.2 Descrierea Interfeței grafice pentru depanare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EDA934-0374-543E-D4E0-8B75537F9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6" b="-249"/>
          <a:stretch/>
        </p:blipFill>
        <p:spPr>
          <a:xfrm>
            <a:off x="474980" y="1004286"/>
            <a:ext cx="11242040" cy="55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49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375</Words>
  <Application>Microsoft Office PowerPoint</Application>
  <PresentationFormat>Widescreen</PresentationFormat>
  <Paragraphs>115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CMR12</vt:lpstr>
      <vt:lpstr>Arial</vt:lpstr>
      <vt:lpstr>Calibri</vt:lpstr>
      <vt:lpstr>Tahoma</vt:lpstr>
      <vt:lpstr>Tenorite</vt:lpstr>
      <vt:lpstr>Wingdings 3</vt:lpstr>
      <vt:lpstr>Monoline</vt:lpstr>
      <vt:lpstr>PowerPoint Presentation</vt:lpstr>
      <vt:lpstr>Conținut</vt:lpstr>
      <vt:lpstr>1. Viitorul mobilității</vt:lpstr>
      <vt:lpstr>2. Importanța sistemelor de monitorizare ale bateriilor</vt:lpstr>
      <vt:lpstr>3. Obiectivele Proiectului</vt:lpstr>
      <vt:lpstr>4. Prezentarea tehnică a proiectului</vt:lpstr>
      <vt:lpstr>4.1 Descrierea Aplicației low voltage battery management system</vt:lpstr>
      <vt:lpstr>4.1 Descrierea Aplicației low voltage battery management system</vt:lpstr>
      <vt:lpstr>4.2 Descrierea Interfeței grafice pentru depanare</vt:lpstr>
      <vt:lpstr>Demonstrația practică a proiectului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2023-07-05T02:41:47Z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